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5" r:id="rId9"/>
    <p:sldId id="267" r:id="rId10"/>
    <p:sldId id="266" r:id="rId11"/>
    <p:sldId id="297" r:id="rId12"/>
    <p:sldId id="270" r:id="rId13"/>
    <p:sldId id="271" r:id="rId14"/>
    <p:sldId id="272" r:id="rId15"/>
    <p:sldId id="298" r:id="rId16"/>
    <p:sldId id="310" r:id="rId17"/>
    <p:sldId id="274" r:id="rId18"/>
    <p:sldId id="275" r:id="rId19"/>
    <p:sldId id="276" r:id="rId20"/>
    <p:sldId id="277" r:id="rId21"/>
    <p:sldId id="278" r:id="rId22"/>
    <p:sldId id="279" r:id="rId23"/>
    <p:sldId id="311" r:id="rId24"/>
    <p:sldId id="304" r:id="rId25"/>
    <p:sldId id="280" r:id="rId26"/>
    <p:sldId id="281" r:id="rId27"/>
    <p:sldId id="299" r:id="rId28"/>
    <p:sldId id="312" r:id="rId29"/>
    <p:sldId id="303" r:id="rId30"/>
    <p:sldId id="305" r:id="rId31"/>
    <p:sldId id="313" r:id="rId32"/>
    <p:sldId id="306" r:id="rId33"/>
    <p:sldId id="307" r:id="rId34"/>
    <p:sldId id="314" r:id="rId35"/>
    <p:sldId id="308" r:id="rId36"/>
    <p:sldId id="309" r:id="rId37"/>
    <p:sldId id="300" r:id="rId38"/>
    <p:sldId id="283" r:id="rId39"/>
    <p:sldId id="284" r:id="rId40"/>
    <p:sldId id="285" r:id="rId41"/>
    <p:sldId id="286" r:id="rId42"/>
    <p:sldId id="301" r:id="rId43"/>
    <p:sldId id="287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7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9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4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7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9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7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9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9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7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0600-F553-47B0-BA60-03D23F1E28C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84DAE-C2A4-48B3-B2D3-C87A995F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2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447800"/>
            <a:ext cx="8991600" cy="1905000"/>
          </a:xfrm>
        </p:spPr>
        <p:txBody>
          <a:bodyPr>
            <a:normAutofit/>
          </a:bodyPr>
          <a:lstStyle/>
          <a:p>
            <a:r>
              <a:rPr lang="hu-HU" b="1" dirty="0"/>
              <a:t>Közélet és közérzet</a:t>
            </a:r>
            <a:r>
              <a:rPr lang="en-US" dirty="0"/>
              <a:t/>
            </a:r>
            <a:br>
              <a:rPr lang="en-US" dirty="0"/>
            </a:br>
            <a:r>
              <a:rPr lang="hu-HU" b="1" dirty="0" smtClean="0"/>
              <a:t>Háromszéken</a:t>
            </a:r>
            <a:br>
              <a:rPr lang="hu-HU" b="1" dirty="0" smtClean="0"/>
            </a:br>
            <a:r>
              <a:rPr lang="hu-HU" sz="3100" b="1" dirty="0" smtClean="0"/>
              <a:t>Kérdőíves adatfelvétel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038600"/>
            <a:ext cx="6400800" cy="685800"/>
          </a:xfrm>
        </p:spPr>
        <p:txBody>
          <a:bodyPr/>
          <a:lstStyle/>
          <a:p>
            <a:r>
              <a:rPr lang="hu-HU" dirty="0" err="1" smtClean="0"/>
              <a:t>Transylvania</a:t>
            </a:r>
            <a:r>
              <a:rPr lang="hu-HU" dirty="0" smtClean="0"/>
              <a:t> </a:t>
            </a:r>
            <a:r>
              <a:rPr lang="hu-HU" dirty="0" err="1" smtClean="0"/>
              <a:t>Inquiry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705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9976" y="914400"/>
            <a:ext cx="792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2000" b="1" dirty="0"/>
              <a:t>Megítélése szerint az elmúlt két évben </a:t>
            </a:r>
            <a:r>
              <a:rPr lang="hu-HU" sz="2000" b="1" u="sng" dirty="0"/>
              <a:t>fejlődött-e a település</a:t>
            </a:r>
            <a:r>
              <a:rPr lang="hu-HU" sz="2000" b="1" dirty="0"/>
              <a:t>, ahol Ön él?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15177"/>
              </p:ext>
            </p:extLst>
          </p:nvPr>
        </p:nvGraphicFramePr>
        <p:xfrm>
          <a:off x="914400" y="1676400"/>
          <a:ext cx="6948868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5212"/>
                <a:gridCol w="1143254"/>
                <a:gridCol w="1666430"/>
                <a:gridCol w="1303972"/>
              </a:tblGrid>
              <a:tr h="17526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Fejlődött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Nem fejlődött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Nem tudja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Sepsiszentgyörgy magyar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81.5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10.6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7.9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Sepsiszentgyörgy román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63.7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28.9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7.5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Kézdivásárhely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49.5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43.4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7.1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Kovászna magyar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77.1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17.4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5.5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Kovászna román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66.7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22.2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11.1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Barót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18.0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77.7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4.3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Falvak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50.0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45.9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4.1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Összes kérdezett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58.6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35.1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6.3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r>
              <a:rPr lang="hu-HU" b="1" dirty="0" smtClean="0"/>
              <a:t>2. </a:t>
            </a:r>
            <a:r>
              <a:rPr lang="hu-HU" b="1" dirty="0" smtClean="0"/>
              <a:t>Politikusok népszerűsége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8030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32" y="1066800"/>
            <a:ext cx="8610600" cy="487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52400" y="306169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dirty="0"/>
              <a:t>Ön mennyire bízik az alábbi erdélyi magyar politikusokban? </a:t>
            </a:r>
            <a:endParaRPr lang="hu-HU" sz="2000" b="1" dirty="0" smtClean="0"/>
          </a:p>
          <a:p>
            <a:pPr lvl="0" algn="ctr"/>
            <a:r>
              <a:rPr lang="hu-HU" sz="2000" b="1" u="sng" dirty="0" err="1" smtClean="0"/>
              <a:t>Kovászna</a:t>
            </a:r>
            <a:r>
              <a:rPr lang="hu-HU" sz="2000" b="1" u="sng" dirty="0" smtClean="0"/>
              <a:t> </a:t>
            </a:r>
            <a:r>
              <a:rPr lang="hu-HU" sz="2000" b="1" u="sng" dirty="0"/>
              <a:t>megyei magyarok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" y="1219200"/>
            <a:ext cx="8638032" cy="487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52400" y="306169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dirty="0"/>
              <a:t>Ön mennyire bízik az alábbi </a:t>
            </a:r>
            <a:r>
              <a:rPr lang="hu-HU" sz="2000" b="1" dirty="0" smtClean="0"/>
              <a:t>román politikusokban</a:t>
            </a:r>
            <a:r>
              <a:rPr lang="hu-HU" sz="2000" b="1" dirty="0"/>
              <a:t>? </a:t>
            </a:r>
            <a:endParaRPr lang="hu-HU" sz="2000" b="1" dirty="0" smtClean="0"/>
          </a:p>
          <a:p>
            <a:pPr lvl="0" algn="ctr"/>
            <a:r>
              <a:rPr lang="hu-HU" sz="2000" b="1" u="sng" dirty="0" err="1" smtClean="0"/>
              <a:t>Kovászna</a:t>
            </a:r>
            <a:r>
              <a:rPr lang="hu-HU" sz="2000" b="1" u="sng" dirty="0" smtClean="0"/>
              <a:t> </a:t>
            </a:r>
            <a:r>
              <a:rPr lang="hu-HU" sz="2000" b="1" u="sng" dirty="0"/>
              <a:t>megyei magyarok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228" y="306169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dirty="0"/>
              <a:t>Ön mennyire bízik az alábbi </a:t>
            </a:r>
            <a:r>
              <a:rPr lang="hu-HU" sz="2000" b="1" dirty="0" smtClean="0"/>
              <a:t>magyarországi politikusokban</a:t>
            </a:r>
            <a:r>
              <a:rPr lang="hu-HU" sz="2000" b="1" dirty="0"/>
              <a:t>? </a:t>
            </a:r>
            <a:endParaRPr lang="hu-HU" sz="2000" b="1" dirty="0" smtClean="0"/>
          </a:p>
          <a:p>
            <a:pPr lvl="0" algn="ctr"/>
            <a:r>
              <a:rPr lang="hu-HU" sz="2000" b="1" u="sng" dirty="0" err="1" smtClean="0"/>
              <a:t>Kovászna</a:t>
            </a:r>
            <a:r>
              <a:rPr lang="hu-HU" sz="2000" b="1" u="sng" dirty="0" smtClean="0"/>
              <a:t> </a:t>
            </a:r>
            <a:r>
              <a:rPr lang="hu-HU" sz="2000" b="1" u="sng" dirty="0"/>
              <a:t>megyei magyarok</a:t>
            </a:r>
            <a:endParaRPr lang="en-US" sz="2000" b="1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28" y="1143000"/>
            <a:ext cx="8153400" cy="510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3. </a:t>
            </a:r>
            <a:r>
              <a:rPr lang="hu-HU" b="1" dirty="0" smtClean="0"/>
              <a:t>Helyhatósági választások: részvétel és opciók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1590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hu-HU" b="1" dirty="0" err="1" smtClean="0"/>
              <a:t>Kovászna</a:t>
            </a:r>
            <a:r>
              <a:rPr lang="hu-HU" b="1" dirty="0" smtClean="0"/>
              <a:t> megye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392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86" y="1286256"/>
            <a:ext cx="8570214" cy="404774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0" y="228600"/>
            <a:ext cx="906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Ha jövő vasárnap helyhatósági választásokat tartanának, Ön </a:t>
            </a:r>
            <a:r>
              <a:rPr lang="hu-HU" sz="2000" b="1" u="sng" dirty="0"/>
              <a:t>elmenne-e szavazni</a:t>
            </a:r>
            <a:r>
              <a:rPr lang="hu-HU" sz="2000" b="1" dirty="0"/>
              <a:t>? </a:t>
            </a:r>
            <a:r>
              <a:rPr lang="hu-HU" sz="2000" b="1" u="sng" dirty="0" err="1"/>
              <a:t>Kovászna</a:t>
            </a:r>
            <a:r>
              <a:rPr lang="hu-HU" sz="2000" b="1" u="sng" dirty="0"/>
              <a:t> megyei magyarok, 2008-2019 (%).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447800"/>
            <a:ext cx="8839200" cy="4191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6200" y="428655"/>
            <a:ext cx="906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Ha jövő vasárnap helyhatósági választásokat tartanának, Ön </a:t>
            </a:r>
            <a:r>
              <a:rPr lang="hu-HU" sz="2000" b="1" u="sng" dirty="0"/>
              <a:t>elmenne-e szavazni</a:t>
            </a:r>
            <a:r>
              <a:rPr lang="hu-HU" sz="2000" b="1" dirty="0"/>
              <a:t>?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</a:t>
            </a:r>
            <a:r>
              <a:rPr lang="hu-HU" sz="2000" b="1" u="sng" dirty="0"/>
              <a:t>helyi tanács</a:t>
            </a:r>
            <a:r>
              <a:rPr lang="hu-HU" sz="2000" b="1" dirty="0"/>
              <a:t> esetében melyik párt jelöltjeire szavazna? Biztos szavazók, </a:t>
            </a:r>
            <a:r>
              <a:rPr lang="hu-HU" sz="2000" b="1" u="sng" dirty="0" err="1"/>
              <a:t>Kovászna</a:t>
            </a:r>
            <a:r>
              <a:rPr lang="hu-HU" sz="2000" b="1" u="sng" dirty="0"/>
              <a:t> megyei magyarok, 2008-2019</a:t>
            </a:r>
            <a:endParaRPr lang="en-US" sz="2000" b="1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458200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kutatásról és a mintavételről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u-HU" b="1" dirty="0"/>
              <a:t>Az adatfelvétel időpontja</a:t>
            </a:r>
            <a:r>
              <a:rPr lang="hu-HU" dirty="0"/>
              <a:t>: 2019. Június 25. – 2019. Augusztus 10.</a:t>
            </a:r>
            <a:endParaRPr lang="en-US" dirty="0"/>
          </a:p>
          <a:p>
            <a:pPr lvl="0"/>
            <a:r>
              <a:rPr lang="hu-HU" b="1" dirty="0"/>
              <a:t>Célpopuláció</a:t>
            </a:r>
            <a:r>
              <a:rPr lang="hu-HU" dirty="0"/>
              <a:t>: </a:t>
            </a:r>
            <a:r>
              <a:rPr lang="hu-HU" dirty="0" err="1"/>
              <a:t>Kovászna</a:t>
            </a:r>
            <a:r>
              <a:rPr lang="hu-HU" dirty="0"/>
              <a:t> megye teljes népessége a </a:t>
            </a:r>
            <a:r>
              <a:rPr lang="hu-HU" dirty="0" err="1"/>
              <a:t>Bodzsaforduló</a:t>
            </a:r>
            <a:r>
              <a:rPr lang="hu-HU" dirty="0"/>
              <a:t> nélkül. E mellett külön reprezentatív </a:t>
            </a:r>
            <a:r>
              <a:rPr lang="hu-HU" dirty="0" err="1"/>
              <a:t>alminta</a:t>
            </a:r>
            <a:r>
              <a:rPr lang="hu-HU" dirty="0"/>
              <a:t> </a:t>
            </a:r>
            <a:r>
              <a:rPr lang="hu-HU" dirty="0" smtClean="0"/>
              <a:t>képviseli a következő települések lakosságát: </a:t>
            </a:r>
          </a:p>
          <a:p>
            <a:pPr lvl="1"/>
            <a:r>
              <a:rPr lang="hu-HU" dirty="0" smtClean="0"/>
              <a:t>Sepsiszentgyörgy </a:t>
            </a:r>
            <a:r>
              <a:rPr lang="hu-HU" dirty="0"/>
              <a:t>(magyar és román), </a:t>
            </a:r>
            <a:endParaRPr lang="hu-HU" dirty="0" smtClean="0"/>
          </a:p>
          <a:p>
            <a:pPr lvl="1"/>
            <a:r>
              <a:rPr lang="hu-HU" dirty="0" smtClean="0"/>
              <a:t>Kézdivásárhely </a:t>
            </a:r>
            <a:r>
              <a:rPr lang="hu-HU" dirty="0"/>
              <a:t>(magyar), </a:t>
            </a:r>
            <a:endParaRPr lang="hu-HU" dirty="0" smtClean="0"/>
          </a:p>
          <a:p>
            <a:pPr lvl="1"/>
            <a:r>
              <a:rPr lang="hu-HU" dirty="0" err="1" smtClean="0"/>
              <a:t>Kovászna</a:t>
            </a:r>
            <a:r>
              <a:rPr lang="hu-HU" dirty="0" smtClean="0"/>
              <a:t> </a:t>
            </a:r>
            <a:r>
              <a:rPr lang="hu-HU" dirty="0"/>
              <a:t>(magyar és román), </a:t>
            </a:r>
            <a:endParaRPr lang="hu-HU" dirty="0" smtClean="0"/>
          </a:p>
          <a:p>
            <a:pPr lvl="1"/>
            <a:r>
              <a:rPr lang="hu-HU" dirty="0" smtClean="0"/>
              <a:t>Barót (magyar)</a:t>
            </a:r>
          </a:p>
          <a:p>
            <a:pPr lvl="0"/>
            <a:r>
              <a:rPr lang="hu-HU" b="1" dirty="0"/>
              <a:t>Mintavétel típusa</a:t>
            </a:r>
            <a:r>
              <a:rPr lang="hu-HU" dirty="0"/>
              <a:t>: rétegzett, véletlenszerű mintavétel. </a:t>
            </a:r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dirty="0"/>
              <a:t>lekérdezés kérdezőbiztosok segítségével a megkérdezett lakásán történt. </a:t>
            </a:r>
            <a:endParaRPr lang="hu-HU" dirty="0" smtClean="0"/>
          </a:p>
          <a:p>
            <a:r>
              <a:rPr lang="hu-HU" dirty="0"/>
              <a:t>A megyére reprezentatív adatbázist nem, életkor, nemzetiség és lakhely </a:t>
            </a:r>
            <a:r>
              <a:rPr lang="hu-HU" dirty="0" smtClean="0"/>
              <a:t>szerint </a:t>
            </a:r>
            <a:r>
              <a:rPr lang="hu-HU" b="1" dirty="0"/>
              <a:t>súlyoztuk</a:t>
            </a:r>
            <a:endParaRPr lang="en-US" b="1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94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/>
              <a:t>A </a:t>
            </a:r>
            <a:r>
              <a:rPr lang="hu-HU" b="1" u="sng" dirty="0" smtClean="0"/>
              <a:t>megyei tanács</a:t>
            </a:r>
            <a:r>
              <a:rPr lang="hu-HU" b="1" dirty="0" smtClean="0"/>
              <a:t> esetében melyik párt jelöltjeire szavazna? Biztos szavazók, </a:t>
            </a:r>
            <a:r>
              <a:rPr lang="hu-HU" b="1" u="sng" dirty="0" err="1" smtClean="0"/>
              <a:t>Kovászna</a:t>
            </a:r>
            <a:r>
              <a:rPr lang="hu-HU" b="1" u="sng" dirty="0" smtClean="0"/>
              <a:t> megyei magyarok, 2008-2019</a:t>
            </a:r>
            <a:endParaRPr lang="en-US" b="1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763000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2286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dirty="0"/>
              <a:t>Amennyiben Tamás Sándor, a </a:t>
            </a:r>
            <a:r>
              <a:rPr lang="hu-HU" sz="2000" b="1" dirty="0" err="1"/>
              <a:t>Kovászna</a:t>
            </a:r>
            <a:r>
              <a:rPr lang="hu-HU" sz="2000" b="1" dirty="0"/>
              <a:t> Megyei Tanács jelenlegi elnöke indulna egy újabb mandátumért Ön mit tenne? </a:t>
            </a:r>
            <a:r>
              <a:rPr lang="hu-HU" sz="2000" b="1" u="sng" dirty="0"/>
              <a:t>Nemzetiség </a:t>
            </a:r>
            <a:r>
              <a:rPr lang="hu-HU" sz="2000" b="1" u="sng" dirty="0" smtClean="0"/>
              <a:t>szerint, opcióval rendelkezők</a:t>
            </a:r>
            <a:endParaRPr lang="en-US" sz="20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9084564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4347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/>
              <a:t>Amennyiben Tamás Sándor, a </a:t>
            </a:r>
            <a:r>
              <a:rPr lang="hu-HU" b="1" dirty="0" err="1" smtClean="0"/>
              <a:t>Kovászna</a:t>
            </a:r>
            <a:r>
              <a:rPr lang="hu-HU" b="1" dirty="0" smtClean="0"/>
              <a:t> Megyei Tanács jelenlegi elnöke indulna egy újabb mandátumért Ön mit tenne?  </a:t>
            </a:r>
            <a:r>
              <a:rPr lang="hu-HU" b="1" u="sng" dirty="0" smtClean="0"/>
              <a:t>Opcióval rendelkezők</a:t>
            </a:r>
            <a:endParaRPr lang="en-US" u="sng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6" y="1066800"/>
            <a:ext cx="868270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hu-HU" b="1" dirty="0" smtClean="0"/>
              <a:t>Sepsiszentgyörgy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8437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839200" cy="1143000"/>
          </a:xfrm>
        </p:spPr>
        <p:txBody>
          <a:bodyPr>
            <a:normAutofit/>
          </a:bodyPr>
          <a:lstStyle/>
          <a:p>
            <a:r>
              <a:rPr lang="hu-HU" sz="2400" b="1" dirty="0"/>
              <a:t>Ha jövő vasárnap helyhatósági választásokat tartanának, Ön </a:t>
            </a:r>
            <a:r>
              <a:rPr lang="hu-HU" sz="2400" b="1" u="sng" dirty="0"/>
              <a:t>elmenne-e szavazni</a:t>
            </a:r>
            <a:r>
              <a:rPr lang="hu-HU" sz="2400" b="1" dirty="0"/>
              <a:t>? </a:t>
            </a:r>
            <a:r>
              <a:rPr lang="hu-HU" sz="2400" b="1" u="sng" dirty="0"/>
              <a:t>Sepsiszentgyörgyi magyarok</a:t>
            </a:r>
            <a:r>
              <a:rPr lang="hu-HU" sz="2400" b="1" dirty="0"/>
              <a:t>, 2008-2019</a:t>
            </a:r>
            <a:endParaRPr lang="en-US" sz="24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0"/>
            <a:ext cx="8915400" cy="48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5542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8" y="1219200"/>
            <a:ext cx="8698992" cy="44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04800" y="228600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helyi tanács esetében melyik párt jelöltjeire szavazna? </a:t>
            </a:r>
            <a:r>
              <a:rPr lang="hu-HU" sz="2000" b="1" u="sng" dirty="0"/>
              <a:t>Biztos szavazók, Sepsiszentgyörgy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8534400" cy="44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96240" y="196917"/>
            <a:ext cx="8061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helyi tanács esetében melyik párt jelöltjeire szavazna? </a:t>
            </a:r>
            <a:r>
              <a:rPr lang="hu-HU" sz="2000" b="1" u="sng" dirty="0"/>
              <a:t>Biztos szavazók, Sepsiszentgyörgyi magyarok, 2008-2019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286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/>
              <a:t>Amennyiben Antal Árpád, jelenlegi polgármester indulna egy újabb mandátumért Ön mit tenne</a:t>
            </a:r>
            <a:r>
              <a:rPr lang="hu-HU" b="1" dirty="0" smtClean="0"/>
              <a:t>? </a:t>
            </a:r>
            <a:r>
              <a:rPr lang="hu-HU" b="1" u="sng" dirty="0" smtClean="0"/>
              <a:t>Opcióval rendelkezők</a:t>
            </a:r>
            <a:endParaRPr lang="en-US" b="1" u="sng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3" y="1295400"/>
            <a:ext cx="908180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6050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/>
          <a:lstStyle/>
          <a:p>
            <a:r>
              <a:rPr lang="hu-HU" b="1" dirty="0" smtClean="0"/>
              <a:t>Kézdivásárhely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6075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b="1" dirty="0"/>
              <a:t>Ha jövő vasárnap helyhatósági választásokat tartanának, Ön elmenne-e szavazni? </a:t>
            </a:r>
            <a:r>
              <a:rPr lang="hu-HU" sz="2000" b="1" u="sng" dirty="0"/>
              <a:t>Kézdivásárhely, 2011, 2013, 2019</a:t>
            </a:r>
            <a:endParaRPr lang="en-US" sz="20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0"/>
            <a:ext cx="8915400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6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súlyozott és súlyozatlan esetszámok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016727"/>
              </p:ext>
            </p:extLst>
          </p:nvPr>
        </p:nvGraphicFramePr>
        <p:xfrm>
          <a:off x="1295400" y="1447800"/>
          <a:ext cx="6263258" cy="429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1579"/>
                <a:gridCol w="1375410"/>
                <a:gridCol w="1256347"/>
                <a:gridCol w="64992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 err="1">
                          <a:effectLst/>
                        </a:rPr>
                        <a:t>Alminták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>
                          <a:effectLst/>
                        </a:rPr>
                        <a:t>Súlyozatlan </a:t>
                      </a:r>
                      <a:endParaRPr lang="hu-HU" sz="2000" b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 smtClean="0">
                          <a:effectLst/>
                        </a:rPr>
                        <a:t>esetszám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>
                          <a:effectLst/>
                        </a:rPr>
                        <a:t>Súlyozott </a:t>
                      </a:r>
                      <a:endParaRPr lang="hu-HU" sz="2000" b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 smtClean="0">
                          <a:effectLst/>
                        </a:rPr>
                        <a:t>esetszám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>
                          <a:effectLst/>
                        </a:rPr>
                        <a:t>Összes lekérdezett kérdőív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>
                          <a:effectLst/>
                        </a:rPr>
                        <a:t>2929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>
                          <a:effectLst/>
                        </a:rPr>
                        <a:t>2929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b="1" dirty="0">
                          <a:effectLst/>
                        </a:rPr>
                        <a:t>100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>
                          <a:effectLst/>
                        </a:rPr>
                        <a:t>Kovászna megye magyar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2524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2568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90,8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>
                          <a:effectLst/>
                        </a:rPr>
                        <a:t>Kovászna megye román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390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260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9,2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Sepsiszentgyörgy teljes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768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926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32,7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Sepsiszentgyörgy magyar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582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720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25,5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>
                          <a:effectLst/>
                        </a:rPr>
                        <a:t>Sepsiszentgyörgy román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186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206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7,3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>
                          <a:effectLst/>
                        </a:rPr>
                        <a:t>Kézdivásárhely (magyar)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583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287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10,1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 err="1">
                          <a:effectLst/>
                        </a:rPr>
                        <a:t>Kovászna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>
                          <a:effectLst/>
                        </a:rPr>
                        <a:t>574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165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5,8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 err="1">
                          <a:effectLst/>
                        </a:rPr>
                        <a:t>Kovászna</a:t>
                      </a:r>
                      <a:r>
                        <a:rPr lang="hu-HU" sz="2000" dirty="0">
                          <a:effectLst/>
                        </a:rPr>
                        <a:t> magyar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>
                          <a:effectLst/>
                        </a:rPr>
                        <a:t>370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111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3,9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 err="1">
                          <a:effectLst/>
                        </a:rPr>
                        <a:t>Kovászna</a:t>
                      </a:r>
                      <a:r>
                        <a:rPr lang="hu-HU" sz="2000" dirty="0">
                          <a:effectLst/>
                        </a:rPr>
                        <a:t> román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204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54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1,9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>
                          <a:effectLst/>
                        </a:rPr>
                        <a:t>Barót (magyar)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600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140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5,0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Egyéb (magyar)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hu-HU" sz="2000" dirty="0">
                          <a:effectLst/>
                        </a:rPr>
                        <a:t>403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1310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46,3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9207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b="1" dirty="0"/>
              <a:t>A helyi tanács esetében melyik párt jelöltjeire szavazna? </a:t>
            </a:r>
            <a:r>
              <a:rPr lang="hu-HU" sz="2000" b="1" u="sng" dirty="0"/>
              <a:t>Biztos szavazók, Kézdivásárhely</a:t>
            </a:r>
            <a:endParaRPr lang="en-US" sz="20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6106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8138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hu-HU" b="1" dirty="0" err="1" smtClean="0"/>
              <a:t>Kovászna</a:t>
            </a:r>
            <a:r>
              <a:rPr lang="hu-HU" b="1" dirty="0" smtClean="0"/>
              <a:t> város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3192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b="1" dirty="0"/>
              <a:t>Ha jövő vasárnap helyhatósági választásokat tartanának, Ön elmenne-e szavazni? </a:t>
            </a:r>
            <a:r>
              <a:rPr lang="hu-HU" sz="2000" b="1" u="sng" dirty="0" err="1"/>
              <a:t>Kovászna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001000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97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b="1" dirty="0"/>
              <a:t>A helyi tanács esetében melyik párt jelöltjeire szavazna? </a:t>
            </a:r>
            <a:r>
              <a:rPr lang="hu-HU" sz="2000" b="1" u="sng" dirty="0"/>
              <a:t>Biztos szavazók, </a:t>
            </a:r>
            <a:r>
              <a:rPr lang="hu-HU" sz="2000" b="1" u="sng" dirty="0" err="1"/>
              <a:t>Kovászna</a:t>
            </a:r>
            <a:endParaRPr lang="en-US" sz="20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763000" cy="434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4250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/>
          <a:lstStyle/>
          <a:p>
            <a:r>
              <a:rPr lang="hu-HU" b="1" dirty="0" smtClean="0"/>
              <a:t>Barót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15076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lvl="0"/>
            <a:r>
              <a:rPr lang="en-US" sz="2000" b="1" dirty="0"/>
              <a:t> Ha </a:t>
            </a:r>
            <a:r>
              <a:rPr lang="en-US" sz="2000" b="1" dirty="0" err="1"/>
              <a:t>jövő</a:t>
            </a:r>
            <a:r>
              <a:rPr lang="en-US" sz="2000" b="1" dirty="0"/>
              <a:t> </a:t>
            </a:r>
            <a:r>
              <a:rPr lang="en-US" sz="2000" b="1" dirty="0" err="1"/>
              <a:t>vasárnap</a:t>
            </a:r>
            <a:r>
              <a:rPr lang="en-US" sz="2000" b="1" dirty="0"/>
              <a:t> </a:t>
            </a:r>
            <a:r>
              <a:rPr lang="en-US" sz="2000" b="1" dirty="0" err="1"/>
              <a:t>helyhatósági</a:t>
            </a:r>
            <a:r>
              <a:rPr lang="en-US" sz="2000" b="1" dirty="0"/>
              <a:t> </a:t>
            </a:r>
            <a:r>
              <a:rPr lang="en-US" sz="2000" b="1" dirty="0" err="1"/>
              <a:t>választásokat</a:t>
            </a:r>
            <a:r>
              <a:rPr lang="en-US" sz="2000" b="1" dirty="0"/>
              <a:t> </a:t>
            </a:r>
            <a:r>
              <a:rPr lang="en-US" sz="2000" b="1" dirty="0" err="1"/>
              <a:t>tartanának</a:t>
            </a:r>
            <a:r>
              <a:rPr lang="en-US" sz="2000" b="1" dirty="0"/>
              <a:t>, </a:t>
            </a:r>
            <a:r>
              <a:rPr lang="en-US" sz="2000" b="1" dirty="0" err="1"/>
              <a:t>Ön</a:t>
            </a:r>
            <a:r>
              <a:rPr lang="en-US" sz="2000" b="1" dirty="0"/>
              <a:t> </a:t>
            </a:r>
            <a:r>
              <a:rPr lang="en-US" sz="2000" b="1" dirty="0" err="1"/>
              <a:t>elmenne</a:t>
            </a:r>
            <a:r>
              <a:rPr lang="en-US" sz="2000" b="1" dirty="0"/>
              <a:t>-e </a:t>
            </a:r>
            <a:r>
              <a:rPr lang="en-US" sz="2000" b="1" dirty="0" err="1"/>
              <a:t>szavazni</a:t>
            </a:r>
            <a:r>
              <a:rPr lang="en-US" sz="2000" b="1" dirty="0"/>
              <a:t>? </a:t>
            </a:r>
            <a:r>
              <a:rPr lang="en-US" sz="2000" b="1" u="sng" dirty="0" err="1"/>
              <a:t>Barót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60731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868362"/>
          </a:xfrm>
        </p:spPr>
        <p:txBody>
          <a:bodyPr>
            <a:normAutofit/>
          </a:bodyPr>
          <a:lstStyle/>
          <a:p>
            <a:pPr lvl="0"/>
            <a:r>
              <a:rPr lang="en-US" sz="2000" b="1" dirty="0"/>
              <a:t>A </a:t>
            </a:r>
            <a:r>
              <a:rPr lang="en-US" sz="2000" b="1" dirty="0" err="1"/>
              <a:t>helyi</a:t>
            </a:r>
            <a:r>
              <a:rPr lang="en-US" sz="2000" b="1" dirty="0"/>
              <a:t> </a:t>
            </a:r>
            <a:r>
              <a:rPr lang="en-US" sz="2000" b="1" dirty="0" err="1"/>
              <a:t>tanács</a:t>
            </a:r>
            <a:r>
              <a:rPr lang="en-US" sz="2000" b="1" dirty="0"/>
              <a:t> </a:t>
            </a:r>
            <a:r>
              <a:rPr lang="en-US" sz="2000" b="1" dirty="0" err="1"/>
              <a:t>esetében</a:t>
            </a:r>
            <a:r>
              <a:rPr lang="en-US" sz="2000" b="1" dirty="0"/>
              <a:t> </a:t>
            </a:r>
            <a:r>
              <a:rPr lang="en-US" sz="2000" b="1" dirty="0" err="1"/>
              <a:t>melyik</a:t>
            </a:r>
            <a:r>
              <a:rPr lang="en-US" sz="2000" b="1" dirty="0"/>
              <a:t> </a:t>
            </a:r>
            <a:r>
              <a:rPr lang="en-US" sz="2000" b="1" dirty="0" err="1"/>
              <a:t>párt</a:t>
            </a:r>
            <a:r>
              <a:rPr lang="en-US" sz="2000" b="1" dirty="0"/>
              <a:t> </a:t>
            </a:r>
            <a:r>
              <a:rPr lang="en-US" sz="2000" b="1" dirty="0" err="1"/>
              <a:t>jelöltjeire</a:t>
            </a:r>
            <a:r>
              <a:rPr lang="en-US" sz="2000" b="1" dirty="0"/>
              <a:t> </a:t>
            </a:r>
            <a:r>
              <a:rPr lang="en-US" sz="2000" b="1" dirty="0" err="1"/>
              <a:t>szavazna</a:t>
            </a:r>
            <a:r>
              <a:rPr lang="en-US" sz="2000" b="1" dirty="0"/>
              <a:t>? </a:t>
            </a:r>
            <a:r>
              <a:rPr lang="en-US" sz="2000" b="1" u="sng" dirty="0" err="1"/>
              <a:t>Biztos</a:t>
            </a:r>
            <a:r>
              <a:rPr lang="en-US" sz="2000" b="1" u="sng" dirty="0"/>
              <a:t> </a:t>
            </a:r>
            <a:r>
              <a:rPr lang="en-US" sz="2000" b="1" u="sng" dirty="0" err="1"/>
              <a:t>szavazók</a:t>
            </a:r>
            <a:r>
              <a:rPr lang="en-US" sz="2000" b="1" u="sng" dirty="0"/>
              <a:t>. </a:t>
            </a:r>
            <a:r>
              <a:rPr lang="en-US" sz="2000" b="1" u="sng" dirty="0" err="1"/>
              <a:t>Barót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6" y="1143000"/>
            <a:ext cx="8482584" cy="533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04031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r>
              <a:rPr lang="hu-HU" b="1" dirty="0" smtClean="0"/>
              <a:t>4. </a:t>
            </a:r>
            <a:r>
              <a:rPr lang="hu-HU" b="1" dirty="0" smtClean="0"/>
              <a:t>Pártok iránti bizalom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783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8458200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52400" y="2286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Ön milyen mértékben bízik az alábbi politikai pártokban? </a:t>
            </a:r>
            <a:r>
              <a:rPr lang="hu-HU" sz="2000" b="1" u="sng" dirty="0" err="1"/>
              <a:t>Kovászna</a:t>
            </a:r>
            <a:r>
              <a:rPr lang="hu-HU" sz="2000" b="1" u="sng" dirty="0"/>
              <a:t> megyei magyarok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667902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7200" y="457200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dirty="0" smtClean="0"/>
              <a:t>Ön milyen mértékben bízik az alábbi politikai pártokban? </a:t>
            </a:r>
            <a:r>
              <a:rPr lang="hu-HU" sz="2000" b="1" u="sng" dirty="0" err="1" smtClean="0"/>
              <a:t>Kovászna</a:t>
            </a:r>
            <a:r>
              <a:rPr lang="hu-HU" sz="2000" b="1" u="sng" dirty="0" smtClean="0"/>
              <a:t> megyei magyarok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bemutató során érintett témák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219200"/>
            <a:ext cx="8976360" cy="5029200"/>
          </a:xfrm>
        </p:spPr>
        <p:txBody>
          <a:bodyPr/>
          <a:lstStyle/>
          <a:p>
            <a:r>
              <a:rPr lang="hu-HU" dirty="0" smtClean="0"/>
              <a:t>1. Közhangulat</a:t>
            </a:r>
          </a:p>
          <a:p>
            <a:r>
              <a:rPr lang="hu-HU" dirty="0" smtClean="0"/>
              <a:t>2. </a:t>
            </a:r>
            <a:r>
              <a:rPr lang="hu-HU" dirty="0" smtClean="0"/>
              <a:t>Politikusok népszerűsége</a:t>
            </a:r>
          </a:p>
          <a:p>
            <a:r>
              <a:rPr lang="hu-HU" dirty="0"/>
              <a:t>3</a:t>
            </a:r>
            <a:r>
              <a:rPr lang="hu-HU" dirty="0" smtClean="0"/>
              <a:t>. </a:t>
            </a:r>
            <a:r>
              <a:rPr lang="hu-HU" dirty="0" smtClean="0"/>
              <a:t>Helyhatósági választások</a:t>
            </a:r>
          </a:p>
          <a:p>
            <a:r>
              <a:rPr lang="hu-HU" dirty="0"/>
              <a:t>4</a:t>
            </a:r>
            <a:r>
              <a:rPr lang="hu-HU" dirty="0" smtClean="0"/>
              <a:t>. </a:t>
            </a:r>
            <a:r>
              <a:rPr lang="hu-HU" dirty="0" smtClean="0"/>
              <a:t>Pártok iránti bizalom</a:t>
            </a:r>
          </a:p>
          <a:p>
            <a:r>
              <a:rPr lang="hu-HU" dirty="0"/>
              <a:t>5</a:t>
            </a:r>
            <a:r>
              <a:rPr lang="hu-HU" dirty="0" smtClean="0"/>
              <a:t>. </a:t>
            </a:r>
            <a:r>
              <a:rPr lang="hu-HU" dirty="0" smtClean="0"/>
              <a:t>Intézmények iránti bizalom</a:t>
            </a:r>
          </a:p>
          <a:p>
            <a:pPr marL="0" indent="0">
              <a:buNone/>
            </a:pPr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8915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85344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285999" y="386514"/>
            <a:ext cx="4772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dirty="0"/>
              <a:t>Ön milyen mértékben bízik az </a:t>
            </a:r>
            <a:r>
              <a:rPr lang="hu-HU" sz="2000" b="1" u="sng" dirty="0"/>
              <a:t>RMDSZ-ben</a:t>
            </a:r>
            <a:r>
              <a:rPr lang="hu-HU" sz="2000" b="1" dirty="0"/>
              <a:t>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458200" cy="47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209800" y="304800"/>
            <a:ext cx="5331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dirty="0"/>
              <a:t>Ön milyen mértékben bízik az </a:t>
            </a:r>
            <a:r>
              <a:rPr lang="hu-HU" sz="2000" b="1" u="sng" dirty="0" smtClean="0"/>
              <a:t>alábbi pártokban</a:t>
            </a:r>
            <a:r>
              <a:rPr lang="hu-HU" sz="2000" b="1" dirty="0" smtClean="0"/>
              <a:t>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r>
              <a:rPr lang="hu-HU" b="1" dirty="0" smtClean="0"/>
              <a:t>5. </a:t>
            </a:r>
            <a:r>
              <a:rPr lang="hu-HU" b="1" dirty="0" smtClean="0"/>
              <a:t>Intézmények iránti bizalom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53403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540496" cy="48920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57200" y="387096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/>
              <a:t>Mennyire bízik az alábbi intézményekben? </a:t>
            </a:r>
            <a:r>
              <a:rPr lang="hu-HU" sz="2000" b="1" u="sng" dirty="0" err="1"/>
              <a:t>Kovászna</a:t>
            </a:r>
            <a:r>
              <a:rPr lang="hu-HU" sz="2000" b="1" u="sng" dirty="0"/>
              <a:t> megyei magyarok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106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28600" y="381000"/>
            <a:ext cx="868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Mennyire bízik az alábbi intézményekben? </a:t>
            </a:r>
            <a:r>
              <a:rPr lang="hu-HU" sz="2000" b="1" u="sng" dirty="0"/>
              <a:t>Sepsiszentgyörgyi magyarok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2308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hu-HU" b="1" dirty="0" smtClean="0"/>
              <a:t>1. Közhangulat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141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04" y="1371600"/>
            <a:ext cx="8900191" cy="397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154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Az Ön véleménye szerint az </a:t>
            </a:r>
            <a:r>
              <a:rPr lang="hu-HU" sz="2000" b="1" u="sng" dirty="0"/>
              <a:t>országban</a:t>
            </a:r>
            <a:r>
              <a:rPr lang="hu-HU" sz="2000" b="1" dirty="0"/>
              <a:t> a dolgok jó vagy rossz irányba haladnak? </a:t>
            </a:r>
            <a:endParaRPr lang="hu-HU" sz="2000" b="1" dirty="0" smtClean="0"/>
          </a:p>
          <a:p>
            <a:pPr algn="ctr"/>
            <a:r>
              <a:rPr lang="hu-HU" sz="2000" b="1" u="sng" dirty="0" err="1" smtClean="0"/>
              <a:t>Kovászna</a:t>
            </a:r>
            <a:r>
              <a:rPr lang="hu-HU" sz="2000" b="1" u="sng" dirty="0" smtClean="0"/>
              <a:t> </a:t>
            </a:r>
            <a:r>
              <a:rPr lang="hu-HU" sz="2000" b="1" u="sng" dirty="0"/>
              <a:t>megyei magyarok, 2008-2019 (%).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16727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869413"/>
              </p:ext>
            </p:extLst>
          </p:nvPr>
        </p:nvGraphicFramePr>
        <p:xfrm>
          <a:off x="838200" y="1981200"/>
          <a:ext cx="701421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5212"/>
                <a:gridCol w="1258888"/>
                <a:gridCol w="1616138"/>
                <a:gridCol w="1303972"/>
              </a:tblGrid>
              <a:tr h="17526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Jó irányba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Rossz irányba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Nem tudja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Sepsiszentgyörgy magyar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9.7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85.5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4.8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Sepsiszentgyörgy román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20.1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73.5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6.4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Kézdivásárhely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7.6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87.4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5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Kovászna magyar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9.2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88.1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2.8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Kovászna román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23.1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69.2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7.7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Barót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6.5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89.9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3.6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Falvak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12.3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83.6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4.1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Összes kérdezett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10.8</a:t>
                      </a: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84.6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4.7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61416" y="1023282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Az Ön véleménye szerint az </a:t>
            </a:r>
            <a:r>
              <a:rPr lang="hu-HU" sz="2000" b="1" u="sng" dirty="0"/>
              <a:t>országban</a:t>
            </a:r>
            <a:r>
              <a:rPr lang="hu-HU" sz="2000" b="1" dirty="0"/>
              <a:t> a dolgok jó vagy rossz irányba haladnak?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37340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01" y="1371600"/>
            <a:ext cx="8855582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" y="3048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dirty="0"/>
              <a:t>Megítélése szerint az elmúlt két évben </a:t>
            </a:r>
            <a:r>
              <a:rPr lang="hu-HU" sz="2000" b="1" u="sng" dirty="0"/>
              <a:t>fejlődött-e a település</a:t>
            </a:r>
            <a:r>
              <a:rPr lang="hu-HU" sz="2000" b="1" dirty="0"/>
              <a:t>, ahol Ön él? </a:t>
            </a:r>
            <a:endParaRPr lang="hu-HU" sz="2000" b="1" dirty="0" smtClean="0"/>
          </a:p>
          <a:p>
            <a:pPr lvl="0" algn="ctr"/>
            <a:r>
              <a:rPr lang="hu-HU" sz="2000" b="1" u="sng" dirty="0" err="1" smtClean="0"/>
              <a:t>Kovászna</a:t>
            </a:r>
            <a:r>
              <a:rPr lang="hu-HU" sz="2000" b="1" u="sng" dirty="0" smtClean="0"/>
              <a:t> </a:t>
            </a:r>
            <a:r>
              <a:rPr lang="hu-HU" sz="2000" b="1" u="sng" dirty="0"/>
              <a:t>megyei magyarok 2010-2019 (%).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dirty="0"/>
              <a:t>Megítélése szerint az elmúlt két évben </a:t>
            </a:r>
            <a:r>
              <a:rPr lang="hu-HU" sz="2000" b="1" u="sng" dirty="0"/>
              <a:t>fejlődött-e a település</a:t>
            </a:r>
            <a:r>
              <a:rPr lang="hu-HU" sz="2000" b="1" dirty="0"/>
              <a:t>, ahol Ön él? </a:t>
            </a:r>
            <a:r>
              <a:rPr lang="hu-HU" sz="2000" b="1" u="sng" dirty="0"/>
              <a:t>Sepsiszentgyörgyi magyarok 2010-2019</a:t>
            </a:r>
            <a:r>
              <a:rPr lang="hu-HU" sz="2000" b="1" dirty="0"/>
              <a:t> (%).</a:t>
            </a:r>
            <a:endParaRPr lang="en-US" sz="2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95" y="1295400"/>
            <a:ext cx="8797905" cy="394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453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740</Words>
  <Application>Microsoft Office PowerPoint</Application>
  <PresentationFormat>On-screen Show (4:3)</PresentationFormat>
  <Paragraphs>188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Közélet és közérzet Háromszéken Kérdőíves adatfelvétel</vt:lpstr>
      <vt:lpstr>A kutatásról és a mintavételről</vt:lpstr>
      <vt:lpstr>A súlyozott és súlyozatlan esetszámok</vt:lpstr>
      <vt:lpstr>A bemutató során érintett témák</vt:lpstr>
      <vt:lpstr>1. Közhangulat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Politikusok népszerűsége</vt:lpstr>
      <vt:lpstr>PowerPoint Presentation</vt:lpstr>
      <vt:lpstr>PowerPoint Presentation</vt:lpstr>
      <vt:lpstr>PowerPoint Presentation</vt:lpstr>
      <vt:lpstr>3. Helyhatósági választások: részvétel és opciók</vt:lpstr>
      <vt:lpstr>Kovászna megye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Sepsiszentgyörgy</vt:lpstr>
      <vt:lpstr>Ha jövő vasárnap helyhatósági választásokat tartanának, Ön elmenne-e szavazni? Sepsiszentgyörgyi magyarok, 2008-2019</vt:lpstr>
      <vt:lpstr>PowerPoint Presentation</vt:lpstr>
      <vt:lpstr>PowerPoint Presentation</vt:lpstr>
      <vt:lpstr>PowerPoint Presentation</vt:lpstr>
      <vt:lpstr>Kézdivásárhely</vt:lpstr>
      <vt:lpstr>Ha jövő vasárnap helyhatósági választásokat tartanának, Ön elmenne-e szavazni? Kézdivásárhely, 2011, 2013, 2019</vt:lpstr>
      <vt:lpstr>A helyi tanács esetében melyik párt jelöltjeire szavazna? Biztos szavazók, Kézdivásárhely</vt:lpstr>
      <vt:lpstr>Kovászna város</vt:lpstr>
      <vt:lpstr>Ha jövő vasárnap helyhatósági választásokat tartanának, Ön elmenne-e szavazni? Kovászna</vt:lpstr>
      <vt:lpstr>A helyi tanács esetében melyik párt jelöltjeire szavazna? Biztos szavazók, Kovászna</vt:lpstr>
      <vt:lpstr>Barót</vt:lpstr>
      <vt:lpstr> Ha jövő vasárnap helyhatósági választásokat tartanának, Ön elmenne-e szavazni? Barót </vt:lpstr>
      <vt:lpstr>A helyi tanács esetében melyik párt jelöltjeire szavazna? Biztos szavazók. Barót </vt:lpstr>
      <vt:lpstr>4. Pártok iránti bizalom</vt:lpstr>
      <vt:lpstr>PowerPoint Presentation</vt:lpstr>
      <vt:lpstr>PowerPoint Presentation</vt:lpstr>
      <vt:lpstr>PowerPoint Presentation</vt:lpstr>
      <vt:lpstr>PowerPoint Presentation</vt:lpstr>
      <vt:lpstr>5. Intézmények iránti bizalom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Közélet és közérzet Háromszéken Kérdőíves adatfelvétel</dc:title>
  <dc:creator>Tamas Kiss</dc:creator>
  <cp:lastModifiedBy>Tamas Kiss</cp:lastModifiedBy>
  <cp:revision>25</cp:revision>
  <dcterms:created xsi:type="dcterms:W3CDTF">2020-02-21T07:45:59Z</dcterms:created>
  <dcterms:modified xsi:type="dcterms:W3CDTF">2020-02-24T08:14:16Z</dcterms:modified>
</cp:coreProperties>
</file>